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36"/>
  </p:notesMasterIdLst>
  <p:sldIdLst>
    <p:sldId id="273" r:id="rId3"/>
    <p:sldId id="272" r:id="rId4"/>
    <p:sldId id="282" r:id="rId5"/>
    <p:sldId id="281" r:id="rId6"/>
    <p:sldId id="276" r:id="rId7"/>
    <p:sldId id="284" r:id="rId8"/>
    <p:sldId id="287" r:id="rId9"/>
    <p:sldId id="286" r:id="rId10"/>
    <p:sldId id="295" r:id="rId11"/>
    <p:sldId id="298" r:id="rId12"/>
    <p:sldId id="283" r:id="rId13"/>
    <p:sldId id="277" r:id="rId14"/>
    <p:sldId id="302" r:id="rId15"/>
    <p:sldId id="303" r:id="rId16"/>
    <p:sldId id="306" r:id="rId17"/>
    <p:sldId id="305" r:id="rId18"/>
    <p:sldId id="304" r:id="rId19"/>
    <p:sldId id="307" r:id="rId20"/>
    <p:sldId id="310" r:id="rId21"/>
    <p:sldId id="301" r:id="rId22"/>
    <p:sldId id="308" r:id="rId23"/>
    <p:sldId id="309" r:id="rId24"/>
    <p:sldId id="291" r:id="rId25"/>
    <p:sldId id="317" r:id="rId26"/>
    <p:sldId id="318" r:id="rId27"/>
    <p:sldId id="319" r:id="rId28"/>
    <p:sldId id="320" r:id="rId29"/>
    <p:sldId id="326" r:id="rId30"/>
    <p:sldId id="321" r:id="rId31"/>
    <p:sldId id="327" r:id="rId32"/>
    <p:sldId id="323" r:id="rId33"/>
    <p:sldId id="324" r:id="rId34"/>
    <p:sldId id="32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FF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AAEF6-AA9F-458F-8153-87A5F33071E0}" type="datetimeFigureOut">
              <a:rPr lang="ru-RU" smtClean="0"/>
              <a:t>12.02.2017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D925-8741-4A9B-81DE-1F40CD810A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9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925-8741-4A9B-81DE-1F40CD810A0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2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925-8741-4A9B-81DE-1F40CD810A0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7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D925-8741-4A9B-81DE-1F40CD810A0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3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C0FB-2EF5-4B1C-8B6C-DD71E1D409B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490B-A903-45F4-8599-7475FE24BAF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E37B-89E3-441A-8CDB-431318C5292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8C0FB-2EF5-4B1C-8B6C-DD71E1D409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0C46-4BC3-4871-97E9-709E5E81E8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B3CEC-3FE8-4601-88B3-0D8935E532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CB88-DAC2-4925-AF97-FC0A9D8901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D18DA-8842-40A7-83E0-F240ACD1E6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F071-77B0-405E-8B23-8E3FDCB78A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2AD8-5C37-4327-B66C-255EA16CB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C8A2D-C14C-4B84-BDB2-9ACC5562B7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0C46-4BC3-4871-97E9-709E5E81E89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FF35F-CABA-4CC1-AB62-9F72661517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C490B-A903-45F4-8599-7475FE24BA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E37B-89E3-441A-8CDB-431318C529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3CEC-3FE8-4601-88B3-0D8935E5329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5CB88-DAC2-4925-AF97-FC0A9D89013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18DA-8842-40A7-83E0-F240ACD1E62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F071-77B0-405E-8B23-8E3FDCB78A4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2AD8-5C37-4327-B66C-255EA16CBDD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AC8A2D-C14C-4B84-BDB2-9ACC5562B7C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35F-CABA-4CC1-AB62-9F726615172B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BEAD5-91BE-4AF4-AE62-7D3BE95282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BEAD5-91BE-4AF4-AE62-7D3BE952820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kolobok1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12776"/>
            <a:ext cx="8928992" cy="237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Конкурс: «Слайд – мастерство»</a:t>
            </a:r>
          </a:p>
          <a:p>
            <a:pPr lvl="0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Номинация: «Слайд – лекция»</a:t>
            </a:r>
          </a:p>
          <a:p>
            <a:pPr lvl="0" algn="ctr"/>
            <a:r>
              <a:rPr lang="ru-RU" sz="2000" b="1" dirty="0" smtClean="0"/>
              <a:t>                </a:t>
            </a:r>
            <a:r>
              <a:rPr lang="ru-RU" b="1" dirty="0" smtClean="0"/>
              <a:t>(соответствует ФГОС ДО)</a:t>
            </a:r>
            <a:endParaRPr lang="ru-RU" sz="20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«Я здоровье сберегу, сам себе я помогу!»</a:t>
            </a:r>
            <a:r>
              <a:rPr lang="ru-RU" sz="1600" b="1" dirty="0" smtClean="0"/>
              <a:t>        </a:t>
            </a:r>
          </a:p>
          <a:p>
            <a:pPr lvl="0"/>
            <a:r>
              <a:rPr lang="ru-RU" sz="1600" b="1" dirty="0"/>
              <a:t> </a:t>
            </a:r>
            <a:r>
              <a:rPr lang="ru-RU" sz="1600" b="1" dirty="0" smtClean="0"/>
              <a:t>                                       </a:t>
            </a:r>
          </a:p>
          <a:p>
            <a:pPr lvl="0"/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(для детей старшего дошкольного возраста)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22920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Автор: воспитатель  по   физической культуре  </a:t>
            </a:r>
          </a:p>
          <a:p>
            <a:pPr lvl="0"/>
            <a:r>
              <a:rPr lang="ru-RU" b="1" dirty="0" smtClean="0"/>
              <a:t>Елена Николаевна</a:t>
            </a:r>
            <a:r>
              <a:rPr lang="ru-RU" b="1" dirty="0"/>
              <a:t> Щербакова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928992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ea typeface="Calibri"/>
              </a:rPr>
              <a:t>Муниципальное бюджетное дошкольное образовательное учреждение </a:t>
            </a:r>
            <a:endParaRPr lang="ru-RU" b="1" dirty="0"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b="1" dirty="0">
                <a:ea typeface="Calibri"/>
              </a:rPr>
              <a:t>Детский сад «Колобок», г. Петухово, Курганской области, ул. 9 Мая, д. 12, </a:t>
            </a:r>
            <a:endParaRPr lang="ru-RU" b="1" dirty="0"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</a:rPr>
              <a:t>тел</a:t>
            </a:r>
            <a:r>
              <a:rPr lang="en-US" b="1" dirty="0">
                <a:ea typeface="Calibri"/>
              </a:rPr>
              <a:t>. 8 (35235) 2-40-03, email: </a:t>
            </a:r>
            <a:r>
              <a:rPr lang="en-US" b="1" u="sng" dirty="0" smtClean="0">
                <a:ea typeface="Calibri"/>
                <a:hlinkClick r:id="rId3"/>
              </a:rPr>
              <a:t>mdou_kolobok1@mail.ru</a:t>
            </a:r>
            <a:endParaRPr lang="ru-RU" b="1" dirty="0">
              <a:ea typeface="Times New Roman"/>
            </a:endParaRPr>
          </a:p>
        </p:txBody>
      </p:sp>
      <p:pic>
        <p:nvPicPr>
          <p:cNvPr id="1035" name="Picture 11" descr="http://st.depositphotos.com/1967477/2542/v/950/depositphotos_25421271-Illustration-of-a-boy-with-thumbs-up-on-a-white-backgrou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86" y="3068960"/>
            <a:ext cx="1474486" cy="196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80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296144"/>
            <a:chOff x="539552" y="476672"/>
            <a:chExt cx="8064896" cy="1512168"/>
          </a:xfrm>
        </p:grpSpPr>
        <p:sp>
          <p:nvSpPr>
            <p:cNvPr id="5" name="Выноска со стрелкой вниз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2"/>
              <a:ext cx="806489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По каким признакам мы определяем больного человека простудой? </a:t>
              </a:r>
              <a:endParaRPr lang="ru-RU" sz="2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9572" y="1800747"/>
            <a:ext cx="3600400" cy="1673359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2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Слезятся   глаза, насморк, «горят» щеки.  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16016" y="1800747"/>
            <a:ext cx="4013112" cy="1645427"/>
            <a:chOff x="5076056" y="2198520"/>
            <a:chExt cx="3863968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4720" y="2287413"/>
              <a:ext cx="3725304" cy="89481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Человек  отвечает  невпопад, вялый.</a:t>
              </a:r>
              <a:endParaRPr lang="ru-RU" sz="24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87908" y="3605778"/>
            <a:ext cx="2637974" cy="2012234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2770" y="3605778"/>
            <a:ext cx="2637974" cy="2012234"/>
            <a:chOff x="3652836" y="3827418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6" y="3827418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619186"/>
              <a:ext cx="2609222" cy="71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52466" y="1556792"/>
            <a:ext cx="8064896" cy="20553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00808"/>
            <a:ext cx="3888432" cy="19049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  <p:pic>
        <p:nvPicPr>
          <p:cNvPr id="1026" name="Picture 2" descr="http://previews.123rf.com/images/antonbrand/antonbrand1104/antonbrand110400242/9342513-Cartoon-of-sick-little-boy-Isolated-on-white-Stock-Vecto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592188"/>
            <a:ext cx="2406730" cy="316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      Как </a:t>
            </a:r>
            <a:r>
              <a:rPr lang="ru-RU" sz="2400" b="1" dirty="0">
                <a:latin typeface="+mj-lt"/>
                <a:ea typeface="Times New Roman"/>
                <a:cs typeface="Times New Roman"/>
              </a:rPr>
              <a:t>должны поступать больные люди, </a:t>
            </a: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чтобы </a:t>
            </a:r>
            <a:r>
              <a:rPr lang="ru-RU" sz="2400" b="1" dirty="0">
                <a:latin typeface="+mj-lt"/>
                <a:ea typeface="Times New Roman"/>
                <a:cs typeface="Times New Roman"/>
              </a:rPr>
              <a:t>не заражать других</a:t>
            </a: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?</a:t>
            </a:r>
            <a:endParaRPr lang="ru-RU" sz="24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2050" name="Picture 2" descr="http://www.genskov.ru/nuda/soldatskim-shagom-spokojnaya-hodeba-po-komnate-s-perehodom-na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537" y="2145365"/>
            <a:ext cx="4352925" cy="463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490476"/>
            <a:ext cx="64807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Вызвать врача на дом. Лежать дома и лечиться до полного выздоровления.</a:t>
            </a:r>
            <a:endParaRPr lang="ru-RU" sz="24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9240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71296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+mj-lt"/>
                <a:ea typeface="Times New Roman"/>
                <a:cs typeface="Microsoft Tai Le" panose="020B0502040204020203" pitchFamily="34" charset="0"/>
              </a:rPr>
              <a:t>А </a:t>
            </a:r>
            <a:r>
              <a:rPr lang="ru-RU" sz="2400" b="1" dirty="0">
                <a:latin typeface="+mj-lt"/>
                <a:ea typeface="Times New Roman"/>
                <a:cs typeface="Microsoft Tai Le" panose="020B0502040204020203" pitchFamily="34" charset="0"/>
              </a:rPr>
              <a:t>теперь, попробуйте  </a:t>
            </a:r>
            <a:r>
              <a:rPr lang="ru-RU" sz="2400" b="1" dirty="0" smtClean="0">
                <a:latin typeface="+mj-lt"/>
                <a:ea typeface="Times New Roman"/>
                <a:cs typeface="Microsoft Tai Le" panose="020B0502040204020203" pitchFamily="34" charset="0"/>
              </a:rPr>
              <a:t>ответить на вопрос, </a:t>
            </a:r>
            <a:r>
              <a:rPr lang="ru-RU" sz="2400" b="1" dirty="0">
                <a:latin typeface="+mj-lt"/>
                <a:ea typeface="Times New Roman"/>
                <a:cs typeface="Microsoft Tai Le" panose="020B0502040204020203" pitchFamily="34" charset="0"/>
              </a:rPr>
              <a:t>что такое здоровье</a:t>
            </a:r>
            <a:r>
              <a:rPr lang="ru-RU" sz="2400" b="1" dirty="0" smtClean="0">
                <a:latin typeface="+mj-lt"/>
                <a:ea typeface="Times New Roman"/>
                <a:cs typeface="Microsoft Tai Le" panose="020B0502040204020203" pitchFamily="34" charset="0"/>
              </a:rPr>
              <a:t>?</a:t>
            </a:r>
          </a:p>
        </p:txBody>
      </p:sp>
      <p:pic>
        <p:nvPicPr>
          <p:cNvPr id="4098" name="Picture 2" descr="http://dddeti.ru/sites/default/files/z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2635288"/>
            <a:ext cx="3960440" cy="398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68760"/>
            <a:ext cx="84249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Franklin Gothic Medium"/>
                <a:ea typeface="Times New Roman"/>
                <a:cs typeface="Microsoft Tai Le" panose="020B0502040204020203" pitchFamily="34" charset="0"/>
              </a:rPr>
              <a:t>Это когда ничего не болит. Когда человек весёлый, радостный, бодрый, энергичный. Когда человек хорошо ест. </a:t>
            </a:r>
            <a:endParaRPr lang="ru-RU" sz="2400" dirty="0">
              <a:solidFill>
                <a:srgbClr val="000000"/>
              </a:solidFill>
              <a:latin typeface="Franklin Gothic Medium"/>
              <a:ea typeface="Calibri"/>
              <a:cs typeface="Microsoft Tai Le" panose="020B05020402040202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23507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“</a:t>
            </a:r>
            <a:r>
              <a:rPr lang="ru-RU" sz="2800" dirty="0">
                <a:latin typeface="+mj-lt"/>
                <a:ea typeface="Times New Roman"/>
                <a:cs typeface="Times New Roman"/>
              </a:rPr>
              <a:t>Здоровье – это состояние полного психического, </a:t>
            </a:r>
            <a:r>
              <a:rPr lang="ru-RU" sz="2800" dirty="0" smtClean="0">
                <a:latin typeface="+mj-lt"/>
                <a:ea typeface="Times New Roman"/>
                <a:cs typeface="Times New Roman"/>
              </a:rPr>
              <a:t>  физического </a:t>
            </a:r>
            <a:r>
              <a:rPr lang="ru-RU" sz="2800" dirty="0">
                <a:latin typeface="+mj-lt"/>
                <a:ea typeface="Times New Roman"/>
                <a:cs typeface="Times New Roman"/>
              </a:rPr>
              <a:t>и социального благополучия.”</a:t>
            </a:r>
            <a:endParaRPr lang="ru-RU" sz="28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146" name="Picture 2" descr="http://perego-shop.ru/gallery/images/1499043_klipart-deti-igrau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1666" y="1772816"/>
            <a:ext cx="47625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50" y="5589240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Times New Roman"/>
              </a:rPr>
              <a:t>    Как </a:t>
            </a:r>
            <a:r>
              <a:rPr lang="ru-RU" b="1" dirty="0">
                <a:latin typeface="+mj-lt"/>
                <a:ea typeface="Times New Roman"/>
              </a:rPr>
              <a:t>вы считаете, что очень важно для сохранения вашего здоровья?</a:t>
            </a:r>
            <a:endParaRPr lang="ru-RU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182" y="773997"/>
            <a:ext cx="389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+mj-lt"/>
                <a:ea typeface="Times New Roman"/>
              </a:rPr>
              <a:t>Выполнять режим дня</a:t>
            </a:r>
            <a:r>
              <a:rPr lang="ru-RU" u="sng" dirty="0">
                <a:latin typeface="+mj-lt"/>
                <a:ea typeface="Times New Roman"/>
              </a:rPr>
              <a:t>. </a:t>
            </a:r>
            <a:endParaRPr lang="ru-RU" u="sng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8004" y="836712"/>
            <a:ext cx="4181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ea typeface="Times New Roman"/>
              </a:rPr>
              <a:t>                  </a:t>
            </a:r>
            <a:r>
              <a:rPr lang="ru-RU" b="1" u="sng" dirty="0" smtClean="0">
                <a:latin typeface="+mj-lt"/>
                <a:ea typeface="Times New Roman"/>
              </a:rPr>
              <a:t>Делать </a:t>
            </a:r>
            <a:r>
              <a:rPr lang="ru-RU" b="1" u="sng" dirty="0">
                <a:latin typeface="+mj-lt"/>
                <a:ea typeface="Times New Roman"/>
              </a:rPr>
              <a:t>по утрам зарядку</a:t>
            </a:r>
            <a:endParaRPr lang="ru-RU" b="1" u="sng" dirty="0">
              <a:latin typeface="+mj-lt"/>
            </a:endParaRPr>
          </a:p>
        </p:txBody>
      </p:sp>
      <p:pic>
        <p:nvPicPr>
          <p:cNvPr id="1050" name="Picture 26" descr="http://plus-gallery.net/images/users/photos/medium/ba2cad85c6201bb427490f7f09014ca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856" y="1340768"/>
            <a:ext cx="3970206" cy="318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llyslide.com/thumbs_2/470ae135e1e4c2379219cd66875a0627/img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841" y="1143329"/>
            <a:ext cx="4356484" cy="559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1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+mj-lt"/>
                <a:ea typeface="Times New Roman"/>
              </a:rPr>
              <a:t>Есть полезную пищу</a:t>
            </a:r>
            <a:endParaRPr lang="ru-RU" b="1" u="sng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12474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+mj-lt"/>
                <a:ea typeface="Times New Roman"/>
              </a:rPr>
              <a:t>Укреплять иммунную систему.</a:t>
            </a:r>
            <a:endParaRPr lang="ru-RU" b="1" u="sng" dirty="0">
              <a:latin typeface="+mj-lt"/>
            </a:endParaRPr>
          </a:p>
        </p:txBody>
      </p:sp>
      <p:pic>
        <p:nvPicPr>
          <p:cNvPr id="2056" name="Picture 8" descr="http://womansovetnik.com/wp-content/uploads/2015/11/0_d3ff4_d8d62b7f_or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57972"/>
            <a:ext cx="4248472" cy="61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rtinet12.ru/wp-content/uploads/2015/12/watermarked-vitaminu_dlya_immunitet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946" y="1509086"/>
            <a:ext cx="4202832" cy="360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64" y="5589240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0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+mj-lt"/>
                <a:ea typeface="Times New Roman"/>
              </a:rPr>
              <a:t>Много двигаться</a:t>
            </a:r>
            <a:r>
              <a:rPr lang="ru-RU" sz="2000" b="1" dirty="0">
                <a:latin typeface="+mj-lt"/>
                <a:ea typeface="Times New Roman"/>
              </a:rPr>
              <a:t>. </a:t>
            </a:r>
            <a:endParaRPr lang="ru-RU" sz="20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484784"/>
            <a:ext cx="3456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+mj-lt"/>
                <a:ea typeface="Times New Roman"/>
              </a:rPr>
              <a:t>Мыть </a:t>
            </a:r>
            <a:r>
              <a:rPr lang="ru-RU" sz="2000" b="1" u="sng" dirty="0">
                <a:latin typeface="+mj-lt"/>
                <a:ea typeface="Times New Roman"/>
              </a:rPr>
              <a:t>много раз в день </a:t>
            </a:r>
            <a:r>
              <a:rPr lang="ru-RU" sz="2000" b="1" u="sng" dirty="0" smtClean="0">
                <a:latin typeface="+mj-lt"/>
                <a:ea typeface="Times New Roman"/>
              </a:rPr>
              <a:t>руки.</a:t>
            </a:r>
            <a:endParaRPr lang="ru-RU" sz="2000" b="1" u="sng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3634439"/>
            <a:ext cx="38164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+mj-lt"/>
                <a:ea typeface="Times New Roman"/>
                <a:cs typeface="Times New Roman"/>
              </a:rPr>
              <a:t>Чистить два раза в день зубы</a:t>
            </a:r>
            <a:r>
              <a:rPr lang="ru-RU" sz="2000" b="1" u="sng" dirty="0" smtClean="0">
                <a:latin typeface="+mj-lt"/>
                <a:ea typeface="Times New Roman"/>
                <a:cs typeface="Times New Roman"/>
              </a:rPr>
              <a:t>.</a:t>
            </a:r>
            <a:endParaRPr lang="ru-RU" sz="2000" b="1" u="sng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3074" name="Picture 2" descr="http://sad38.solkamsk.ru/netcat_files/Image/Zdorovy-j-obraz-zhizni-doshkol-nik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03" y="810589"/>
            <a:ext cx="2580913" cy="282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dou73.ru/upload/iblock/da4/105992790_ruki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4318" y="1840453"/>
            <a:ext cx="2503714" cy="305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s00.infourok.ru/images/doc/201/229183/hello_html_m26f763a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75" y="4045321"/>
            <a:ext cx="4008025" cy="269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16" y="5589240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7"/>
            <a:ext cx="8064896" cy="1960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Ребята, надо постоянно следить за своим здоровьем и как можно дольше оставаться здоровыми, хотя это нелегко!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Наш организм состоит из многих органов. Когда человек болеет, у него болят именно эти органы. Назовите их?</a:t>
            </a:r>
            <a:br>
              <a:rPr lang="ru-RU" sz="2000" dirty="0">
                <a:latin typeface="+mj-lt"/>
                <a:ea typeface="Times New Roman"/>
                <a:cs typeface="Times New Roman"/>
              </a:rPr>
            </a:b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6318448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+mj-lt"/>
                <a:ea typeface="Times New Roman"/>
                <a:cs typeface="Times New Roman"/>
              </a:rPr>
              <a:t>Сердце</a:t>
            </a:r>
            <a:r>
              <a:rPr lang="ru-RU" sz="2000" dirty="0">
                <a:latin typeface="+mj-lt"/>
                <a:ea typeface="Times New Roman"/>
                <a:cs typeface="Times New Roman"/>
              </a:rPr>
              <a:t>, лёгкие, мозг, глаза, уши, печень, </a:t>
            </a:r>
            <a:r>
              <a:rPr lang="ru-RU" sz="2000" dirty="0" smtClean="0">
                <a:latin typeface="+mj-lt"/>
                <a:ea typeface="Times New Roman"/>
                <a:cs typeface="Times New Roman"/>
              </a:rPr>
              <a:t>почки.</a:t>
            </a: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48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mahortovans.ru/vinopapri/76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99722"/>
            <a:ext cx="6624736" cy="43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24936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+mj-lt"/>
                <a:ea typeface="Times New Roman"/>
                <a:cs typeface="Times New Roman"/>
              </a:rPr>
              <a:t>Работа с пословицами и поговорками.</a:t>
            </a:r>
            <a:endParaRPr lang="ru-RU" sz="2400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+mj-lt"/>
                <a:ea typeface="Times New Roman"/>
                <a:cs typeface="Times New Roman"/>
              </a:rPr>
              <a:t>Ребята</a:t>
            </a:r>
            <a:r>
              <a:rPr lang="ru-RU" sz="2000" dirty="0">
                <a:latin typeface="+mj-lt"/>
                <a:ea typeface="Times New Roman"/>
                <a:cs typeface="Times New Roman"/>
              </a:rPr>
              <a:t>! Здоровье всегда волновало всех людей. Свой опыт, о том, как сберечь здоровье, они передавали из поколение в поколение. </a:t>
            </a:r>
            <a:br>
              <a:rPr lang="ru-RU" sz="2000" dirty="0">
                <a:latin typeface="+mj-lt"/>
                <a:ea typeface="Times New Roman"/>
                <a:cs typeface="Times New Roman"/>
              </a:rPr>
            </a:br>
            <a:r>
              <a:rPr lang="ru-RU" sz="2000" dirty="0" smtClean="0">
                <a:latin typeface="+mj-lt"/>
                <a:ea typeface="Times New Roman"/>
                <a:cs typeface="Times New Roman"/>
              </a:rPr>
              <a:t>Надо </a:t>
            </a:r>
            <a:r>
              <a:rPr lang="ru-RU" sz="2000" dirty="0">
                <a:latin typeface="+mj-lt"/>
                <a:ea typeface="Times New Roman"/>
                <a:cs typeface="Times New Roman"/>
              </a:rPr>
              <a:t>достать из мешочка листочек с пословицей и объяснить её.</a:t>
            </a: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36912"/>
            <a:ext cx="73448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+mj-lt"/>
                <a:ea typeface="Times New Roman"/>
                <a:cs typeface="Times New Roman"/>
              </a:rPr>
              <a:t>Здоровому – всё здорово.</a:t>
            </a:r>
            <a:br>
              <a:rPr lang="ru-RU" sz="2400" b="1" dirty="0">
                <a:latin typeface="+mj-lt"/>
                <a:ea typeface="Times New Roman"/>
                <a:cs typeface="Times New Roman"/>
              </a:rPr>
            </a:br>
            <a:r>
              <a:rPr lang="ru-RU" sz="2400" b="1" dirty="0">
                <a:latin typeface="+mj-lt"/>
                <a:ea typeface="Times New Roman"/>
                <a:cs typeface="Times New Roman"/>
              </a:rPr>
              <a:t>Здоровью цены нет. Здоровье не купишь.</a:t>
            </a:r>
            <a:br>
              <a:rPr lang="ru-RU" sz="2400" b="1" dirty="0">
                <a:latin typeface="+mj-lt"/>
                <a:ea typeface="Times New Roman"/>
                <a:cs typeface="Times New Roman"/>
              </a:rPr>
            </a:br>
            <a:r>
              <a:rPr lang="ru-RU" sz="2400" b="1" dirty="0">
                <a:latin typeface="+mj-lt"/>
                <a:ea typeface="Times New Roman"/>
                <a:cs typeface="Times New Roman"/>
              </a:rPr>
              <a:t>Береги платье </a:t>
            </a:r>
            <a:r>
              <a:rPr lang="ru-RU" sz="2400" b="1" dirty="0" smtClean="0">
                <a:latin typeface="+mj-lt"/>
                <a:ea typeface="Times New Roman"/>
                <a:cs typeface="Times New Roman"/>
              </a:rPr>
              <a:t>с </a:t>
            </a:r>
            <a:r>
              <a:rPr lang="ru-RU" sz="2400" b="1" dirty="0" err="1" smtClean="0">
                <a:latin typeface="+mj-lt"/>
                <a:ea typeface="Times New Roman"/>
                <a:cs typeface="Times New Roman"/>
              </a:rPr>
              <a:t>нову</a:t>
            </a:r>
            <a:r>
              <a:rPr lang="ru-RU" sz="2400" b="1" dirty="0">
                <a:latin typeface="+mj-lt"/>
                <a:ea typeface="Times New Roman"/>
                <a:cs typeface="Times New Roman"/>
              </a:rPr>
              <a:t>, а здоровье смолоду.</a:t>
            </a:r>
            <a:br>
              <a:rPr lang="ru-RU" sz="2400" b="1" dirty="0">
                <a:latin typeface="+mj-lt"/>
                <a:ea typeface="Times New Roman"/>
                <a:cs typeface="Times New Roman"/>
              </a:rPr>
            </a:br>
            <a:r>
              <a:rPr lang="ru-RU" sz="2400" b="1" dirty="0">
                <a:latin typeface="+mj-lt"/>
                <a:ea typeface="Times New Roman"/>
                <a:cs typeface="Times New Roman"/>
              </a:rPr>
              <a:t>Здоровье всего дороже, здоровье дороже богатства.</a:t>
            </a:r>
            <a:br>
              <a:rPr lang="ru-RU" sz="2400" b="1" dirty="0">
                <a:latin typeface="+mj-lt"/>
                <a:ea typeface="Times New Roman"/>
                <a:cs typeface="Times New Roman"/>
              </a:rPr>
            </a:br>
            <a:r>
              <a:rPr lang="ru-RU" sz="2400" b="1" dirty="0">
                <a:latin typeface="+mj-lt"/>
                <a:ea typeface="Times New Roman"/>
                <a:cs typeface="Times New Roman"/>
              </a:rPr>
              <a:t>Труд – здоровье, лень – болезнь.</a:t>
            </a:r>
            <a:endParaRPr lang="ru-RU" sz="2400" b="1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45860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8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1008112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644691"/>
              <a:ext cx="7587176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00CC"/>
                  </a:solidFill>
                </a:rPr>
                <a:t>Продолжи пословицу «В здоровом теле…»</a:t>
              </a:r>
              <a:endParaRPr lang="ru-RU" sz="32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2060848"/>
            <a:ext cx="3600400" cy="900000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Здоровый дух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5160" y="2089988"/>
            <a:ext cx="3600000" cy="900000"/>
            <a:chOff x="5076056" y="2198520"/>
            <a:chExt cx="3600000" cy="126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2403574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2D2D8A"/>
                  </a:solidFill>
                </a:rPr>
                <a:t>Богатырская сила</a:t>
              </a:r>
              <a:endParaRPr lang="ru-RU" sz="2400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87908" y="3605778"/>
            <a:ext cx="2637974" cy="2012234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2770" y="3605778"/>
            <a:ext cx="2637974" cy="2012234"/>
            <a:chOff x="3652836" y="3827418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6" y="3827418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619186"/>
              <a:ext cx="2609222" cy="71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39552" y="1916832"/>
            <a:ext cx="806489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16832"/>
            <a:ext cx="38884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  <p:pic>
        <p:nvPicPr>
          <p:cNvPr id="1026" name="Picture 2" descr="http://umotnas.ru/umot/klassnij-chas-2-4-klass-uchitele-fokina-nataleya-aleksandrovna/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3165106"/>
            <a:ext cx="2844556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+mj-lt"/>
                <a:ea typeface="Times New Roman"/>
                <a:cs typeface="Times New Roman"/>
              </a:rPr>
              <a:t>Задачи: </a:t>
            </a:r>
            <a:r>
              <a:rPr lang="ru-RU" sz="2800" dirty="0">
                <a:latin typeface="+mj-lt"/>
                <a:ea typeface="Times New Roman"/>
                <a:cs typeface="Times New Roman"/>
              </a:rPr>
              <a:t>здоровье и его отличия от болезни; вырабатывать стремление всегда быть здоровыми, уметь избегать контактов с больными детьми, уметь быстро поправить своё здоровье – помочь себе самому; показать значимость полезных привычек для укрепления здоровья человека; развивать у детей потребность в соблюдении правил здорового образа жизни.</a:t>
            </a:r>
            <a:endParaRPr lang="ru-RU" sz="28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830998"/>
            <a:chOff x="539552" y="476672"/>
            <a:chExt cx="8064896" cy="158645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4"/>
              <a:ext cx="8064896" cy="158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                                    Игра  Помоги себе сам»</a:t>
              </a:r>
            </a:p>
            <a:p>
              <a:r>
                <a:rPr lang="ru-RU" sz="2400" b="1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Цель: </a:t>
              </a:r>
              <a:r>
                <a:rPr lang="ru-RU" sz="2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выяснить, какие действия человека относятся к ЗОЖ </a:t>
              </a:r>
              <a:endParaRPr lang="ru-RU" sz="2400" dirty="0">
                <a:solidFill>
                  <a:srgbClr val="0000CC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9" y="1376912"/>
            <a:ext cx="4139540" cy="1260000"/>
            <a:chOff x="962615" y="2198520"/>
            <a:chExt cx="36000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962615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5727" y="2512780"/>
              <a:ext cx="2704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    Соблюдать чистоту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90596" y="1408229"/>
            <a:ext cx="4140000" cy="1260001"/>
            <a:chOff x="5076056" y="2198520"/>
            <a:chExt cx="3600000" cy="147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1754" y="2689549"/>
              <a:ext cx="29624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      Ссориться с друзьями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77943" y="4380136"/>
            <a:ext cx="3151413" cy="2232248"/>
            <a:chOff x="3652835" y="3356992"/>
            <a:chExt cx="3151413" cy="2232248"/>
          </a:xfrm>
          <a:solidFill>
            <a:srgbClr val="CC3300"/>
          </a:solidFill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82547"/>
                <a:gd name="adj2" fmla="val 942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Молодец!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77943" y="4240272"/>
            <a:ext cx="3151413" cy="2501096"/>
            <a:chOff x="3601291" y="3356992"/>
            <a:chExt cx="3151413" cy="2232248"/>
          </a:xfrm>
          <a:solidFill>
            <a:srgbClr val="CC33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01291" y="3356992"/>
              <a:ext cx="3151413" cy="2232248"/>
            </a:xfrm>
            <a:prstGeom prst="cloudCallout">
              <a:avLst>
                <a:gd name="adj1" fmla="val -84233"/>
                <a:gd name="adj2" fmla="val 8952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3528" y="2852936"/>
            <a:ext cx="4140000" cy="1260000"/>
            <a:chOff x="899592" y="2198520"/>
            <a:chExt cx="3600400" cy="1260000"/>
          </a:xfrm>
        </p:grpSpPr>
        <p:sp>
          <p:nvSpPr>
            <p:cNvPr id="28" name="Прямоугольник с одним вырезанным скругленным углом 2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7950" y="2622235"/>
              <a:ext cx="316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2D2D8A"/>
                  </a:solidFill>
                </a:rPr>
                <a:t>        Лениться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16016" y="2857335"/>
            <a:ext cx="4140000" cy="1260000"/>
            <a:chOff x="5076056" y="2408706"/>
            <a:chExt cx="3600000" cy="1470000"/>
          </a:xfrm>
        </p:grpSpPr>
        <p:sp>
          <p:nvSpPr>
            <p:cNvPr id="34" name="Прямоугольник с одним вырезанным скругленным углом 33"/>
            <p:cNvSpPr/>
            <p:nvPr/>
          </p:nvSpPr>
          <p:spPr>
            <a:xfrm flipH="1">
              <a:off x="5076056" y="2408706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7468" y="2897909"/>
              <a:ext cx="35269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D2D8A"/>
                  </a:solidFill>
                </a:rPr>
                <a:t>Ходить зимой без шапки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7504" y="1196753"/>
            <a:ext cx="8856984" cy="30243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268760"/>
            <a:ext cx="4308654" cy="15121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rgbClr val="F96A1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792088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4"/>
              <a:ext cx="8064896" cy="88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    </a:t>
              </a:r>
              <a:r>
                <a:rPr lang="ru-RU" sz="2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                Какие действия человека относятся к ЗОЖ? </a:t>
              </a:r>
              <a:endParaRPr lang="ru-RU" sz="2400" dirty="0">
                <a:solidFill>
                  <a:srgbClr val="0000CC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9" y="1376912"/>
            <a:ext cx="4139540" cy="1260000"/>
            <a:chOff x="962615" y="2198520"/>
            <a:chExt cx="36000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962615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5727" y="2512780"/>
              <a:ext cx="2704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Делать зарядку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90596" y="1408229"/>
            <a:ext cx="4140000" cy="1260001"/>
            <a:chOff x="5076056" y="2198520"/>
            <a:chExt cx="3600000" cy="147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1754" y="2689549"/>
              <a:ext cx="29624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      Мало двигаться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77943" y="4380136"/>
            <a:ext cx="3151413" cy="2232248"/>
            <a:chOff x="3652835" y="3356992"/>
            <a:chExt cx="3151413" cy="2232248"/>
          </a:xfrm>
          <a:solidFill>
            <a:srgbClr val="CC3300"/>
          </a:solidFill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82547"/>
                <a:gd name="adj2" fmla="val 942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Молодец!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77943" y="4240272"/>
            <a:ext cx="3151413" cy="2501096"/>
            <a:chOff x="3601291" y="3356992"/>
            <a:chExt cx="3151413" cy="2232248"/>
          </a:xfrm>
          <a:solidFill>
            <a:srgbClr val="CC33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01291" y="3356992"/>
              <a:ext cx="3151413" cy="2232248"/>
            </a:xfrm>
            <a:prstGeom prst="cloudCallout">
              <a:avLst>
                <a:gd name="adj1" fmla="val -84233"/>
                <a:gd name="adj2" fmla="val 8952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3528" y="2852936"/>
            <a:ext cx="4140000" cy="1260000"/>
            <a:chOff x="899592" y="2198520"/>
            <a:chExt cx="3600400" cy="1260000"/>
          </a:xfrm>
        </p:grpSpPr>
        <p:sp>
          <p:nvSpPr>
            <p:cNvPr id="28" name="Прямоугольник с одним вырезанным скругленным углом 2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7950" y="2622235"/>
              <a:ext cx="316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2D2D8A"/>
                  </a:solidFill>
                </a:rPr>
                <a:t>        Простужаться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16016" y="2857335"/>
            <a:ext cx="4140000" cy="1260000"/>
            <a:chOff x="5076056" y="2408706"/>
            <a:chExt cx="3600000" cy="1470000"/>
          </a:xfrm>
        </p:grpSpPr>
        <p:sp>
          <p:nvSpPr>
            <p:cNvPr id="34" name="Прямоугольник с одним вырезанным скругленным углом 33"/>
            <p:cNvSpPr/>
            <p:nvPr/>
          </p:nvSpPr>
          <p:spPr>
            <a:xfrm flipH="1">
              <a:off x="5076056" y="2408706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7468" y="2897909"/>
              <a:ext cx="35269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D2D8A"/>
                  </a:solidFill>
                </a:rPr>
                <a:t>Грустить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7504" y="1340768"/>
            <a:ext cx="8856984" cy="30243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268760"/>
            <a:ext cx="4308654" cy="15121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rgbClr val="F96A1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476672"/>
            <a:ext cx="8064896" cy="792088"/>
            <a:chOff x="539552" y="476672"/>
            <a:chExt cx="8064896" cy="15121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39552" y="476672"/>
              <a:ext cx="8064896" cy="1512168"/>
            </a:xfrm>
            <a:prstGeom prst="roundRec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4"/>
              <a:ext cx="8064896" cy="1468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    </a:t>
              </a:r>
              <a:r>
                <a:rPr lang="ru-RU" sz="2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       Какие действия человека </a:t>
              </a:r>
              <a:r>
                <a:rPr lang="ru-RU" sz="4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НЕ</a:t>
              </a:r>
              <a:r>
                <a:rPr lang="ru-RU" sz="2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 относятся к </a:t>
              </a:r>
              <a:r>
                <a:rPr lang="ru-RU" sz="4400" b="1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ЗОЖ</a:t>
              </a:r>
              <a:r>
                <a:rPr lang="ru-RU" sz="2400" dirty="0" smtClean="0">
                  <a:solidFill>
                    <a:srgbClr val="0000CC"/>
                  </a:solidFill>
                  <a:latin typeface="Franklin Gothic Medium Cond" panose="020B0606030402020204" pitchFamily="34" charset="0"/>
                </a:rPr>
                <a:t>? </a:t>
              </a:r>
              <a:endParaRPr lang="ru-RU" sz="2400" dirty="0">
                <a:solidFill>
                  <a:srgbClr val="0000CC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3529" y="1376912"/>
            <a:ext cx="4139540" cy="1260000"/>
            <a:chOff x="962615" y="2198520"/>
            <a:chExt cx="36000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962615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5727" y="2512780"/>
              <a:ext cx="2704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Заниматься спортом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690596" y="1408229"/>
            <a:ext cx="4140000" cy="1260001"/>
            <a:chOff x="5076056" y="2198520"/>
            <a:chExt cx="3600000" cy="1470000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1754" y="2689549"/>
              <a:ext cx="29624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2D2D8A"/>
                  </a:solidFill>
                </a:rPr>
                <a:t> </a:t>
              </a:r>
              <a:r>
                <a:rPr lang="ru-RU" b="1" dirty="0" smtClean="0">
                  <a:solidFill>
                    <a:srgbClr val="2D2D8A"/>
                  </a:solidFill>
                </a:rPr>
                <a:t>     Мыть руки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77943" y="4380136"/>
            <a:ext cx="3151413" cy="2232248"/>
            <a:chOff x="3652835" y="3356992"/>
            <a:chExt cx="3151413" cy="2232248"/>
          </a:xfrm>
          <a:solidFill>
            <a:srgbClr val="CC3300"/>
          </a:solidFill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82547"/>
                <a:gd name="adj2" fmla="val 9429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Молодец!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77943" y="4240272"/>
            <a:ext cx="3151413" cy="2501096"/>
            <a:chOff x="3601291" y="3356992"/>
            <a:chExt cx="3151413" cy="2232248"/>
          </a:xfrm>
          <a:solidFill>
            <a:srgbClr val="CC3300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01291" y="3356992"/>
              <a:ext cx="3151413" cy="2232248"/>
            </a:xfrm>
            <a:prstGeom prst="cloudCallout">
              <a:avLst>
                <a:gd name="adj1" fmla="val -84233"/>
                <a:gd name="adj2" fmla="val 8952"/>
              </a:avLst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082964"/>
              <a:ext cx="25202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3528" y="2852936"/>
            <a:ext cx="4140000" cy="1260000"/>
            <a:chOff x="899592" y="2198520"/>
            <a:chExt cx="3600400" cy="1260000"/>
          </a:xfrm>
        </p:grpSpPr>
        <p:sp>
          <p:nvSpPr>
            <p:cNvPr id="28" name="Прямоугольник с одним вырезанным скругленным углом 2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7950" y="2622235"/>
              <a:ext cx="3162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2D2D8A"/>
                  </a:solidFill>
                </a:rPr>
                <a:t>  Закаляться 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16016" y="2857335"/>
            <a:ext cx="4140000" cy="1260000"/>
            <a:chOff x="5076056" y="2408706"/>
            <a:chExt cx="3600000" cy="1470000"/>
          </a:xfrm>
        </p:grpSpPr>
        <p:sp>
          <p:nvSpPr>
            <p:cNvPr id="34" name="Прямоугольник с одним вырезанным скругленным углом 33"/>
            <p:cNvSpPr/>
            <p:nvPr/>
          </p:nvSpPr>
          <p:spPr>
            <a:xfrm flipH="1">
              <a:off x="5076056" y="2408706"/>
              <a:ext cx="3600000" cy="147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7468" y="2897909"/>
              <a:ext cx="35269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D2D8A"/>
                  </a:solidFill>
                </a:rPr>
                <a:t>Есть много сладкого</a:t>
              </a:r>
              <a:endParaRPr lang="ru-RU" b="1" dirty="0">
                <a:solidFill>
                  <a:srgbClr val="2D2D8A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07504" y="1340768"/>
            <a:ext cx="8856984" cy="30243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3826" y="2780928"/>
            <a:ext cx="4308654" cy="15121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rgbClr val="F96A1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Подведение итогов: вы хорошо справились с заданием. Теперь я вижу, что вы здоровые ребята. А для того, чтобы сохранить свое здоровье необходимо вести здоровый образ жизни.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+mj-lt"/>
                <a:ea typeface="Times New Roman"/>
                <a:cs typeface="Times New Roman"/>
              </a:rPr>
              <a:t>                 Давайте </a:t>
            </a:r>
            <a:r>
              <a:rPr lang="ru-RU" dirty="0">
                <a:latin typeface="+mj-lt"/>
                <a:ea typeface="Times New Roman"/>
                <a:cs typeface="Times New Roman"/>
              </a:rPr>
              <a:t>выделим основные правила здорового образа жизни.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+mj-lt"/>
                <a:ea typeface="Times New Roman"/>
                <a:cs typeface="Times New Roman"/>
              </a:rPr>
              <a:t>                                </a:t>
            </a:r>
            <a:r>
              <a:rPr lang="ru-RU" sz="2000" b="1" dirty="0" smtClean="0">
                <a:latin typeface="+mj-lt"/>
                <a:ea typeface="Times New Roman"/>
                <a:cs typeface="Times New Roman"/>
              </a:rPr>
              <a:t>“</a:t>
            </a:r>
            <a:r>
              <a:rPr lang="ru-RU" sz="2000" b="1" dirty="0">
                <a:latin typeface="+mj-lt"/>
                <a:ea typeface="Times New Roman"/>
                <a:cs typeface="Times New Roman"/>
              </a:rPr>
              <a:t>Я здоровье сберегу, Сам себе я помогу!” </a:t>
            </a:r>
            <a:endParaRPr lang="ru-RU" sz="2000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/>
                <a:cs typeface="Times New Roman"/>
              </a:rPr>
              <a:t>Правила здорового образа жизни:</a:t>
            </a:r>
            <a:endParaRPr lang="ru-RU" sz="1600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1. Правильное питание;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2. Сон;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3. Активная деятельность и активный отдых;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4. Отказ от вредных привычек.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56895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Остановимся на каждом пункте отдельно.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 </a:t>
            </a:r>
            <a:r>
              <a:rPr lang="ru-RU" sz="20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Правильное </a:t>
            </a:r>
            <a:r>
              <a:rPr lang="ru-RU" sz="2000" b="1" dirty="0" smtClean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питание — основа </a:t>
            </a:r>
            <a:r>
              <a:rPr lang="ru-RU" sz="20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здорового образа</a:t>
            </a:r>
            <a:endParaRPr lang="ru-RU" sz="20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Снижается заболеваемость, улучшается психологическое состояние детей, поднимается настроение,  а самое главное — повышается работоспособность. </a:t>
            </a:r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://kiwka.ru/wp-content/uploads/2017/01/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82461"/>
            <a:ext cx="5816759" cy="3826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4226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Сон</a:t>
            </a:r>
            <a:r>
              <a:rPr lang="ru-RU" sz="28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</a:t>
            </a:r>
            <a:endParaRPr lang="ru-RU" sz="2800" dirty="0" smtClean="0">
              <a:solidFill>
                <a:srgbClr val="000000"/>
              </a:solidFill>
              <a:latin typeface="Franklin Gothic Medium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Положительно </a:t>
            </a: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влияет на организм человека. Много споров вокруг того, сколько же надо спать человеку? Раньше утверждалось, что ребенок - 10-12 часов, подросток – 9-10 часов, взрослый – 8 часов. Сейчас многие приходят к мнению, что это все индивидуально, некоторым нужно побольше, некоторым поменьше. Но главное – человек не должен чувствовать усталость после сна и быть бодрым весь день. От сна мы всегда переходим к активной деятельности. Наше здоровье очень здорово зависит от того как мы работаем и отдыхаем. Не зря говорят: «Здоровому всё - здорово». Третья составляющая здорового образа жизни, это…</a:t>
            </a:r>
            <a:endParaRPr lang="ru-RU" sz="2000" dirty="0"/>
          </a:p>
        </p:txBody>
      </p:sp>
      <p:pic>
        <p:nvPicPr>
          <p:cNvPr id="4098" name="Picture 2" descr="http://previews.123rf.com/images/amalga/amalga1412/amalga141200127/34254941-The-boy-sleeps-in-a-bed-Children-vector-illustration--Stock-Phot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3501579" cy="240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280920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Активная деятельность и активный отдых.</a:t>
            </a:r>
            <a:endParaRPr lang="ru-RU" sz="20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Статистика: </a:t>
            </a: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сидячий образ жизни – это одна из ведущих 10-и причин смерти и инвалидности во всем мире. Дефицит физической активности – это причина 2-х миллионов смертей в год. Менее 30% молодежи ведет активный образ жизни, достаточный для того, чтобы в будущем сохранить свое </a:t>
            </a:r>
            <a:r>
              <a:rPr lang="ru-RU" sz="2000" dirty="0" smtClean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здоровье.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</p:txBody>
      </p:sp>
      <p:pic>
        <p:nvPicPr>
          <p:cNvPr id="33794" name="Picture 2" descr="https://cigdemerdem.files.wordpress.com/2013/03/c3a7ok-televizyon-izleme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37705"/>
            <a:ext cx="5184576" cy="3593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playcast.ru/uploads/2015/12/16/163587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354" y="2636912"/>
            <a:ext cx="285750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80" y="5733256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424936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Хочется особо остановиться на работе за компьютером.</a:t>
            </a:r>
            <a:endParaRPr lang="ru-RU" sz="24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ОСНОВНЫЕ ВРЕДНЫЕ ФАКТОРЫ, ДЕЙСТВУЮЩИЕ НА ЧЕЛОВЕКА ЗА КОМПЬЮТЕРОМ</a:t>
            </a:r>
            <a:endParaRPr lang="ru-RU" sz="16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сидячее положение в течение длительного времени;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воздействие электромагнитного излучения монитора;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 утомление глаз, нагрузка на зрение;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 перегрузка суставов кистей;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  стресс при потере информации.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</p:txBody>
      </p:sp>
      <p:pic>
        <p:nvPicPr>
          <p:cNvPr id="32770" name="Picture 2" descr="http://wallpapers1920.ru/img/picture/Feb/01/2f184153371a05484085d5d3556fbf7f/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2636912"/>
            <a:ext cx="365654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72" y="5661248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Переходим к одному из главных составляющих здорового образа жизни</a:t>
            </a:r>
            <a:r>
              <a:rPr lang="ru-RU" dirty="0" smtClean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 Отказ </a:t>
            </a:r>
            <a:r>
              <a:rPr lang="ru-RU" sz="32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от вредных привычек.</a:t>
            </a:r>
            <a:endParaRPr lang="ru-RU" sz="3200" b="1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2952328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КУРЕНИЕ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АЛКОГОЛИЗМ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НАРКОМАНИЯ</a:t>
            </a:r>
            <a:endParaRPr lang="ru-RU" sz="1600" b="1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</p:txBody>
      </p:sp>
      <p:pic>
        <p:nvPicPr>
          <p:cNvPr id="28674" name="Picture 2" descr="https://im3-tub-ru.yandex.net/i?id=eb9665e252da39b9fb8809d85d894d83&amp;n=33&amp;h=215&amp;w=4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79" y="1556792"/>
            <a:ext cx="626469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35292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Почему здоровье – самый ценный дар человеку?</a:t>
            </a:r>
            <a:b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– Теперь, когда мы знаем смысл народных мудростей, давайте подведем итог: что значит слово “Здоровье” и, какого человека можно назвать здоровым.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Здоровье – 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Здоровый человек это человек не только со здоровым телом, но и человек, у которого замечательное настроение и хорошие отношения с окружающими людьми.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– Почему плохо болеть?</a:t>
            </a:r>
            <a:b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Franklin Gothic Medium"/>
                <a:ea typeface="Times New Roman"/>
                <a:cs typeface="Times New Roman"/>
              </a:rPr>
              <a:t>– Кто будет помогать вам в сохранении здоровья?</a:t>
            </a:r>
            <a:endParaRPr lang="ru-RU" sz="2000" dirty="0">
              <a:solidFill>
                <a:srgbClr val="000000"/>
              </a:solidFill>
              <a:latin typeface="Franklin Gothic Medium"/>
              <a:ea typeface="Calibri"/>
              <a:cs typeface="Times New Roman"/>
            </a:endParaRPr>
          </a:p>
        </p:txBody>
      </p:sp>
      <p:pic>
        <p:nvPicPr>
          <p:cNvPr id="5122" name="Picture 2" descr="https://im1-tub-ru.yandex.net/i?id=119db5d9d8fbe737810b0d501c767e34&amp;n=33&amp;h=128&amp;w=48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305583"/>
            <a:ext cx="1790193" cy="75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056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</a:rPr>
              <a:t>– Ребята, посмотрите друг на друга, улыбнитесь, скажите самому себе “я люблю учиться и узнавать новое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/>
              </a:rPr>
              <a:t>”.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+mj-lt"/>
                <a:ea typeface="Times New Roman"/>
                <a:cs typeface="Times New Roman"/>
              </a:rPr>
              <a:t>Ребята</a:t>
            </a:r>
            <a:r>
              <a:rPr lang="ru-RU" sz="2400" dirty="0">
                <a:latin typeface="+mj-lt"/>
                <a:ea typeface="Times New Roman"/>
                <a:cs typeface="Times New Roman"/>
              </a:rPr>
              <a:t>! Сегодня мы будем говорить о самом дорогом богатстве человека – о здоровье. Наше государство проявляет постоянную заботу о здоровье граждан страны, особенно о здоровье детей. </a:t>
            </a:r>
            <a:endParaRPr lang="ru-RU" sz="24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6146" name="Picture 2" descr="http://www.stihi.ru/pics/2016/01/17/4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3530244"/>
            <a:ext cx="456192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f226aa6df826bc9ada668c36a265ea89&amp;n=33&amp;h=215&amp;w=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60848"/>
            <a:ext cx="1368152" cy="287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72" y="5572819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7" y="188640"/>
            <a:ext cx="58124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+mj-lt"/>
                <a:ea typeface="Times New Roman"/>
                <a:cs typeface="Times New Roman"/>
              </a:rPr>
              <a:t>     В </a:t>
            </a:r>
            <a:r>
              <a:rPr lang="ru-RU" b="1" dirty="0">
                <a:latin typeface="+mj-lt"/>
                <a:ea typeface="Times New Roman"/>
                <a:cs typeface="Times New Roman"/>
              </a:rPr>
              <a:t>ЗАКЛЮЧЕНИИ НЕМНОГО ПОИГРАЕМ.</a:t>
            </a:r>
            <a:endParaRPr lang="ru-RU" sz="1600" b="1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0106"/>
            <a:ext cx="316835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Вам, мальчишки и девчонки,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Приготовили советы мы.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 smtClean="0">
                <a:latin typeface="+mj-lt"/>
                <a:ea typeface="Times New Roman"/>
                <a:cs typeface="Times New Roman"/>
              </a:rPr>
              <a:t>Если </a:t>
            </a:r>
            <a:r>
              <a:rPr lang="ru-RU" dirty="0">
                <a:latin typeface="+mj-lt"/>
                <a:ea typeface="Times New Roman"/>
                <a:cs typeface="Times New Roman"/>
              </a:rPr>
              <a:t>наш совет хороший,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Вы похлопайте в ладоши.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95155"/>
            <a:ext cx="3024336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На неправильный совет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Говорите: нет, нет, нет.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1196752"/>
            <a:ext cx="288032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Постоянно нужно есть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Для зубов для ваших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Фрукты, овощи, омлет,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Творог, простоквашу.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Если мой совет хороший,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Вы похлопайте в ладоши.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05427"/>
            <a:ext cx="410445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Не грызите лист капустный,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Он совсем, совсем не вкусный.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Лучше ешьте шоколад,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Вафли, сахар, мармелад.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Это правильный совет?</a:t>
            </a: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405427"/>
            <a:ext cx="316835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Зубы вы почистили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И идете спать.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Захватите булочку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Сладкую в кровать.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Это правильный совет?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301208"/>
            <a:ext cx="38164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Вы, ребята, не устали,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Пока МЫ здесь стихи читали?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Был ваш правильный ответ,</a:t>
            </a:r>
            <a:endParaRPr lang="ru-RU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/>
                <a:cs typeface="Times New Roman"/>
              </a:rPr>
              <a:t>Что полезно, а что - нет.</a:t>
            </a:r>
            <a:endParaRPr lang="ru-RU" sz="2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610106"/>
            <a:ext cx="41044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Запомните совет полезный,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Нельзя грызть предмет железный.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Если мой совет хороший,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/>
                <a:cs typeface="Times New Roman"/>
              </a:rPr>
              <a:t>Вы похлопайте в ладоши.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2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26" y="5671906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30" y="332657"/>
            <a:ext cx="864095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Franklin Gothic Medium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Franklin Gothic Medium"/>
                <a:ea typeface="Times New Roman"/>
              </a:rPr>
              <a:t>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Franklin Gothic Medium"/>
                <a:ea typeface="Times New Roman"/>
              </a:rPr>
              <a:t>Конкурс </a:t>
            </a:r>
            <a:r>
              <a:rPr lang="ru-RU" sz="2800" b="1" dirty="0">
                <a:solidFill>
                  <a:srgbClr val="000000"/>
                </a:solidFill>
                <a:latin typeface="Franklin Gothic Medium"/>
                <a:ea typeface="Times New Roman"/>
              </a:rPr>
              <a:t>«Анаграммы»</a:t>
            </a:r>
            <a:br>
              <a:rPr lang="ru-RU" sz="2800" b="1" dirty="0">
                <a:solidFill>
                  <a:srgbClr val="000000"/>
                </a:solidFill>
                <a:latin typeface="Franklin Gothic Medium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</a:rPr>
              <a:t>Записаны в разном порядке буквы. Нужно собрать слово, связанное  </a:t>
            </a:r>
            <a:r>
              <a:rPr lang="ru-RU" dirty="0" smtClean="0">
                <a:solidFill>
                  <a:srgbClr val="000000"/>
                </a:solidFill>
                <a:latin typeface="Franklin Gothic Medium"/>
                <a:ea typeface="Times New Roman"/>
              </a:rPr>
              <a:t>со</a:t>
            </a:r>
          </a:p>
          <a:p>
            <a:r>
              <a:rPr lang="ru-RU" dirty="0" smtClean="0">
                <a:solidFill>
                  <a:srgbClr val="000000"/>
                </a:solidFill>
                <a:latin typeface="Franklin Gothic Medium"/>
                <a:ea typeface="Times New Roman"/>
              </a:rPr>
              <a:t>здоровьем.</a:t>
            </a:r>
          </a:p>
          <a:p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Franklin Gothic Medium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Franklin Gothic Medium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Franklin Gothic Medium"/>
                <a:ea typeface="Times New Roman"/>
              </a:rPr>
            </a:b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Times New Roman"/>
              </a:rPr>
              <a:t>ЗКУЛЬФИТРАУ , ДКАЗАРЯ , ЛКАЗАКА ,  ЕНГИАГИ ,  ЛКАПРОГУ </a:t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Times New Roman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285293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00"/>
                </a:solidFill>
                <a:latin typeface="Franklin Gothic Medium"/>
                <a:ea typeface="Times New Roman"/>
              </a:rPr>
              <a:t>физкультура</a:t>
            </a:r>
            <a:endParaRPr lang="ru-RU" sz="3600" b="1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349926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Franklin Gothic Medium"/>
                <a:ea typeface="Times New Roman"/>
              </a:rPr>
              <a:t>зарядка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4145599"/>
            <a:ext cx="5155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00"/>
                </a:solidFill>
                <a:latin typeface="Franklin Gothic Medium"/>
                <a:ea typeface="Times New Roman"/>
              </a:rPr>
              <a:t>закалка</a:t>
            </a:r>
            <a:endParaRPr lang="ru-RU" sz="3600" b="1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5011434"/>
            <a:ext cx="216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00"/>
                </a:solidFill>
                <a:latin typeface="Franklin Gothic Medium"/>
                <a:ea typeface="Times New Roman"/>
              </a:rPr>
              <a:t>гигиена</a:t>
            </a:r>
            <a:endParaRPr lang="ru-RU" sz="3600" b="1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30" y="5733256"/>
            <a:ext cx="237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0000"/>
                </a:solidFill>
                <a:latin typeface="Franklin Gothic Medium"/>
              </a:rPr>
              <a:t>прогулка</a:t>
            </a:r>
          </a:p>
        </p:txBody>
      </p:sp>
      <p:pic>
        <p:nvPicPr>
          <p:cNvPr id="30722" name="Picture 2" descr="http://ds52penza.ru/image/articles/546/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76" y="2610204"/>
            <a:ext cx="5780804" cy="300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836712"/>
            <a:ext cx="7776864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Times New Roman"/>
                <a:cs typeface="Times New Roman"/>
              </a:rPr>
              <a:t>Давайте сделаем вывод, какие же правила мы будем соблюдать, чтобы быть здоровыми. 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4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6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                            Использованная </a:t>
            </a:r>
            <a:r>
              <a:rPr lang="ru-RU" b="1" dirty="0">
                <a:latin typeface="+mj-lt"/>
              </a:rPr>
              <a:t>литература</a:t>
            </a:r>
            <a:r>
              <a:rPr lang="ru-RU" b="1" dirty="0" smtClean="0">
                <a:latin typeface="+mj-lt"/>
              </a:rPr>
              <a:t>:</a:t>
            </a:r>
          </a:p>
          <a:p>
            <a:endParaRPr lang="ru-RU" b="1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1.   А.С</a:t>
            </a:r>
            <a:r>
              <a:rPr lang="ru-RU" dirty="0">
                <a:latin typeface="+mj-lt"/>
              </a:rPr>
              <a:t>. Батуев. Биология: Человек. – М.: Просвещение, 1994.</a:t>
            </a:r>
          </a:p>
          <a:p>
            <a:r>
              <a:rPr lang="ru-RU" dirty="0" smtClean="0">
                <a:latin typeface="+mj-lt"/>
              </a:rPr>
              <a:t>Ю.Ф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Змановский</a:t>
            </a:r>
            <a:r>
              <a:rPr lang="ru-RU" dirty="0">
                <a:latin typeface="+mj-lt"/>
              </a:rPr>
              <a:t> “К здоровью без лекарств”, Москва, “Советский спорт”, 1990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pPr marL="342900" lvl="0" indent="-342900" algn="just">
              <a:buAutoNum type="arabicPeriod" startAt="2"/>
            </a:pPr>
            <a:r>
              <a:rPr lang="ru-RU" dirty="0" smtClean="0">
                <a:latin typeface="+mj-lt"/>
              </a:rPr>
              <a:t>Ю.А</a:t>
            </a:r>
            <a:r>
              <a:rPr lang="ru-RU" dirty="0">
                <a:latin typeface="+mj-lt"/>
              </a:rPr>
              <a:t>. Фролова, г. Тобольск “Вредным привычкам скажем - нет</a:t>
            </a:r>
            <a:r>
              <a:rPr lang="ru-RU" dirty="0" smtClean="0">
                <a:latin typeface="+mj-lt"/>
              </a:rPr>
              <a:t>”.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lvl="0" algn="just"/>
            <a:endParaRPr lang="ru-RU" dirty="0" smtClean="0">
              <a:latin typeface="+mj-lt"/>
            </a:endParaRPr>
          </a:p>
          <a:p>
            <a:pPr marL="342900" lvl="0" indent="-342900" algn="just">
              <a:buAutoNum type="arabicPeriod" startAt="3"/>
            </a:pPr>
            <a:r>
              <a:rPr lang="ru-RU" dirty="0" err="1" smtClean="0">
                <a:latin typeface="+mj-lt"/>
              </a:rPr>
              <a:t>Баль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Л. В., </a:t>
            </a:r>
            <a:r>
              <a:rPr lang="ru-RU" dirty="0" err="1">
                <a:latin typeface="+mj-lt"/>
              </a:rPr>
              <a:t>Ветрова</a:t>
            </a:r>
            <a:r>
              <a:rPr lang="ru-RU" dirty="0">
                <a:latin typeface="+mj-lt"/>
              </a:rPr>
              <a:t> В. В. Букварь здоровья. – М., 2000</a:t>
            </a:r>
            <a:r>
              <a:rPr lang="ru-RU" dirty="0" smtClean="0">
                <a:latin typeface="+mj-lt"/>
              </a:rPr>
              <a:t>.</a:t>
            </a:r>
          </a:p>
          <a:p>
            <a:pPr lvl="0" algn="just"/>
            <a:endParaRPr lang="ru-RU" dirty="0">
              <a:latin typeface="+mj-lt"/>
            </a:endParaRPr>
          </a:p>
          <a:p>
            <a:pPr marL="342900" lvl="0" indent="-342900" algn="just">
              <a:buAutoNum type="arabicPeriod" startAt="4"/>
            </a:pPr>
            <a:r>
              <a:rPr lang="ru-RU" dirty="0" smtClean="0">
                <a:latin typeface="+mj-lt"/>
              </a:rPr>
              <a:t>Детская </a:t>
            </a:r>
            <a:r>
              <a:rPr lang="ru-RU" dirty="0">
                <a:latin typeface="+mj-lt"/>
              </a:rPr>
              <a:t>энциклопедия, т. 7, М., изд-во «Педагогика», 1975</a:t>
            </a:r>
            <a:r>
              <a:rPr lang="ru-RU" dirty="0" smtClean="0">
                <a:latin typeface="+mj-lt"/>
              </a:rPr>
              <a:t>.</a:t>
            </a:r>
          </a:p>
          <a:p>
            <a:pPr lvl="0" algn="just"/>
            <a:endParaRPr lang="ru-RU" dirty="0">
              <a:latin typeface="+mj-lt"/>
            </a:endParaRPr>
          </a:p>
          <a:p>
            <a:pPr marL="342900" lvl="0" indent="-342900" algn="just">
              <a:buAutoNum type="arabicPeriod" startAt="5"/>
            </a:pPr>
            <a:r>
              <a:rPr lang="ru-RU" dirty="0" smtClean="0">
                <a:latin typeface="+mj-lt"/>
              </a:rPr>
              <a:t>Ковалько </a:t>
            </a:r>
            <a:r>
              <a:rPr lang="ru-RU" dirty="0">
                <a:latin typeface="+mj-lt"/>
              </a:rPr>
              <a:t>В. И. </a:t>
            </a:r>
            <a:r>
              <a:rPr lang="ru-RU" dirty="0" err="1">
                <a:latin typeface="+mj-lt"/>
              </a:rPr>
              <a:t>Здоровьесберегающие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технологии.</a:t>
            </a:r>
          </a:p>
          <a:p>
            <a:pPr lvl="0" algn="just"/>
            <a:endParaRPr lang="ru-RU" dirty="0">
              <a:latin typeface="+mj-lt"/>
            </a:endParaRPr>
          </a:p>
          <a:p>
            <a:pPr marL="342900" lvl="0" indent="-342900" algn="just">
              <a:buAutoNum type="arabicPeriod" startAt="6"/>
            </a:pPr>
            <a:r>
              <a:rPr lang="ru-RU" dirty="0" err="1" smtClean="0">
                <a:latin typeface="+mj-lt"/>
              </a:rPr>
              <a:t>Козык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Н. И. Занятие в «Школе здоровья» // Начальная школа. № 8 – 2006</a:t>
            </a:r>
            <a:r>
              <a:rPr lang="ru-RU" dirty="0" smtClean="0">
                <a:latin typeface="+mj-lt"/>
              </a:rPr>
              <a:t>.</a:t>
            </a:r>
          </a:p>
          <a:p>
            <a:pPr lvl="0" algn="just"/>
            <a:endParaRPr lang="ru-RU" dirty="0">
              <a:latin typeface="+mj-lt"/>
            </a:endParaRPr>
          </a:p>
          <a:p>
            <a:pPr lvl="0" algn="just"/>
            <a:r>
              <a:rPr lang="ru-RU" dirty="0" smtClean="0">
                <a:latin typeface="+mj-lt"/>
              </a:rPr>
              <a:t>7. Обухова </a:t>
            </a:r>
            <a:r>
              <a:rPr lang="ru-RU" dirty="0">
                <a:latin typeface="+mj-lt"/>
              </a:rPr>
              <a:t>Л. А., </a:t>
            </a:r>
            <a:r>
              <a:rPr lang="ru-RU" dirty="0" err="1">
                <a:latin typeface="+mj-lt"/>
              </a:rPr>
              <a:t>Лемяскина</a:t>
            </a:r>
            <a:r>
              <a:rPr lang="ru-RU" dirty="0">
                <a:latin typeface="+mj-lt"/>
              </a:rPr>
              <a:t> Н. А. Тридцать уроков здоровья для первоклассников. – М., 2001.</a:t>
            </a:r>
          </a:p>
          <a:p>
            <a:r>
              <a:rPr lang="ru-RU" dirty="0" smtClean="0">
                <a:latin typeface="+mj-lt"/>
              </a:rPr>
              <a:t> </a:t>
            </a:r>
            <a:endParaRPr lang="ru-RU" b="0" i="0" dirty="0"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endParaRPr lang="ru-RU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574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Взрослые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заботятся о том, чтобы вы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дети росли 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здоровыми и счастливыми. </a:t>
            </a:r>
            <a:endParaRPr lang="ru-RU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Но</a:t>
            </a: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, несмотря на все усилия, вы иногда болеете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– Беречь своё здоровье должен каждый человек.</a:t>
            </a:r>
            <a:endParaRPr lang="ru-RU" sz="16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6390456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+mj-lt"/>
                <a:ea typeface="Times New Roman"/>
                <a:cs typeface="Times New Roman"/>
              </a:rPr>
              <a:t>Наш девиз:</a:t>
            </a:r>
            <a:endParaRPr lang="ru-RU" sz="3200" b="1" dirty="0">
              <a:latin typeface="+mj-lt"/>
              <a:ea typeface="Calibri"/>
              <a:cs typeface="Times New Roman"/>
            </a:endParaRPr>
          </a:p>
          <a:p>
            <a:r>
              <a:rPr lang="ru-RU" sz="3200" dirty="0">
                <a:latin typeface="+mj-lt"/>
                <a:ea typeface="Times New Roman"/>
              </a:rPr>
              <a:t>Я здоровье сберегу,</a:t>
            </a:r>
            <a:br>
              <a:rPr lang="ru-RU" sz="3200" dirty="0">
                <a:latin typeface="+mj-lt"/>
                <a:ea typeface="Times New Roman"/>
              </a:rPr>
            </a:br>
            <a:r>
              <a:rPr lang="ru-RU" sz="3200" dirty="0">
                <a:latin typeface="+mj-lt"/>
                <a:ea typeface="Times New Roman"/>
              </a:rPr>
              <a:t>Сам себе я помогу! </a:t>
            </a:r>
            <a:endParaRPr lang="ru-RU" sz="3200" dirty="0">
              <a:latin typeface="+mj-lt"/>
            </a:endParaRPr>
          </a:p>
        </p:txBody>
      </p:sp>
      <p:pic>
        <p:nvPicPr>
          <p:cNvPr id="5126" name="Picture 6" descr="http://sch1739zg.mskobr.ru/files/1555/2015-2016/%D0%91%D0%B5%D0%B7%D0%BE%D0%BF%D0%B0%D1%81%D0%BD%D0%BE%D1%81%D1%82%D1%8C/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827424"/>
            <a:ext cx="4248472" cy="31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64" y="5445224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9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50405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+mj-lt"/>
                <a:ea typeface="Times New Roman"/>
                <a:cs typeface="Times New Roman"/>
              </a:rPr>
              <a:t>Докажи словечко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79208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вы чувствуете себя, когда вы здоровы?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</a:b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82089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Хорошее настроение; хочется много играть, бегать; хочется читать, писать, что-нибудь рассказывать.</a:t>
            </a: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26" name="Picture 2" descr="http://smayli.ru/data/smiles/detia-6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60" y="5001568"/>
            <a:ext cx="3810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tr35qAfyy4o/Vv6lTRqW-sI/AAAAAAAABRA/QujlFowWPMonISDOgNQ1vOAWcF33hqLOg/w1200-h630-p-nu/%25D1%2587%25D1%2582%25D0%25B5%25D0%25BD%25D0%25B8%25D0%25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219" y="2597776"/>
            <a:ext cx="3683461" cy="221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s://ds03.infourok.ru/uploads/ex/09e8/0000f447-3f4812c1/hello_html_m62cdde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6724" y="2132855"/>
            <a:ext cx="1450030" cy="26798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48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1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7"/>
            <a:ext cx="79208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–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Как вы чувствуете себя, когда болеете? 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</a:b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79928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Все болит; хочется плакать; не хочется вставать с постели; не хочется есть, пить.</a:t>
            </a: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050" name="Picture 2" descr="http://cl.rushkolnik.ru/tw_files2/urls_82/46/d-45098/45098_html_26ec4a5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64279"/>
            <a:ext cx="6160418" cy="3733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     Почему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болеют люди? Как вы думаете? 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</a:b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24744"/>
            <a:ext cx="75608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Чаще всего они заражаются от других людей.</a:t>
            </a:r>
            <a:endParaRPr lang="ru-RU" sz="2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3074" name="Picture 2" descr="http://images.easyfreeclipart.com/5/new-influenza-12539-prevention-of-transmission-558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1809"/>
            <a:ext cx="4392488" cy="329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59" y="5517232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Не понять когда, откуда...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Заболели мы - </a:t>
            </a:r>
            <a:r>
              <a:rPr lang="ru-RU" sz="2400" dirty="0" smtClean="0">
                <a:solidFill>
                  <a:srgbClr val="000000"/>
                </a:solidFill>
                <a:latin typeface="Franklin Gothic Medium"/>
              </a:rPr>
              <a:t>простудой</a:t>
            </a: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Все испачкали платки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Мы лечились, как могли,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Столько кашляли, сопели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Меда столько ложек съели...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Так устали... но немножко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Подышали над картошкой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Ножки парили в горчице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Утомились мы лечиться.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Постараемся мы впредь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Так серьезно не болеть.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Закаляться будем чтоб</a:t>
            </a:r>
            <a:br>
              <a:rPr lang="ru-RU" sz="2400" dirty="0">
                <a:solidFill>
                  <a:srgbClr val="000000"/>
                </a:solidFill>
                <a:latin typeface="Franklin Gothic Medium"/>
              </a:rPr>
            </a:br>
            <a:r>
              <a:rPr lang="ru-RU" sz="2400" dirty="0">
                <a:solidFill>
                  <a:srgbClr val="000000"/>
                </a:solidFill>
                <a:latin typeface="Franklin Gothic Medium"/>
              </a:rPr>
              <a:t>Не напал на нас микроб.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619908"/>
            <a:ext cx="8496944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– В этом стихотворении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говорится о простуде.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Кто может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объяснить,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что такое простуда это значит болеть - хворать?</a:t>
            </a:r>
            <a:endParaRPr lang="ru-RU" sz="1600" b="1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1034" name="Picture 10" descr="http://school363spb.narod.ru/images/clip_image008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4" y="548680"/>
            <a:ext cx="3598040" cy="436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19908"/>
            <a:ext cx="9144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631439"/>
            <a:ext cx="8064896" cy="1296144"/>
            <a:chOff x="539552" y="476672"/>
            <a:chExt cx="8064896" cy="1512168"/>
          </a:xfrm>
        </p:grpSpPr>
        <p:sp>
          <p:nvSpPr>
            <p:cNvPr id="5" name="Выноска со стрелкой вниз 4"/>
            <p:cNvSpPr/>
            <p:nvPr/>
          </p:nvSpPr>
          <p:spPr>
            <a:xfrm>
              <a:off x="539552" y="476672"/>
              <a:ext cx="8064896" cy="1512168"/>
            </a:xfrm>
            <a:prstGeom prst="downArrowCallout">
              <a:avLst/>
            </a:prstGeom>
            <a:solidFill>
              <a:srgbClr val="C3F1F3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745976"/>
              <a:ext cx="7416824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От чего зависит здоровье человека? </a:t>
              </a:r>
              <a:endParaRPr lang="ru-RU" sz="24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1827649"/>
            <a:ext cx="3600400" cy="1673359"/>
            <a:chOff x="899592" y="2198520"/>
            <a:chExt cx="3600400" cy="1260000"/>
          </a:xfrm>
        </p:grpSpPr>
        <p:sp>
          <p:nvSpPr>
            <p:cNvPr id="8" name="Прямоугольник с одним вырезанным скругленным углом 7"/>
            <p:cNvSpPr/>
            <p:nvPr/>
          </p:nvSpPr>
          <p:spPr>
            <a:xfrm>
              <a:off x="899592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992" y="2437571"/>
              <a:ext cx="3600000" cy="90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От умения избежать контакт с больным человеком  </a:t>
              </a:r>
              <a:endParaRPr lang="ru-RU" sz="24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71999" y="1800746"/>
            <a:ext cx="4157128" cy="1814724"/>
            <a:chOff x="4937392" y="2198520"/>
            <a:chExt cx="4002632" cy="1389641"/>
          </a:xfrm>
        </p:grpSpPr>
        <p:sp>
          <p:nvSpPr>
            <p:cNvPr id="9" name="Прямоугольник с одним вырезанным скругленным углом 8"/>
            <p:cNvSpPr/>
            <p:nvPr/>
          </p:nvSpPr>
          <p:spPr>
            <a:xfrm flipH="1">
              <a:off x="5076056" y="2198520"/>
              <a:ext cx="3600000" cy="1260000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7392" y="2295645"/>
              <a:ext cx="4002632" cy="129251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От умения вести здоровый образ жизни</a:t>
              </a:r>
              <a:endParaRPr lang="ru-RU" sz="24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587908" y="3605778"/>
            <a:ext cx="2637974" cy="2012234"/>
            <a:chOff x="3652835" y="3356992"/>
            <a:chExt cx="3151413" cy="2232248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3652835" y="3356992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solidFill>
              <a:schemeClr val="accent2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68401" y="4082964"/>
              <a:ext cx="2520280" cy="64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</a:rPr>
                <a:t>Молодец!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32770" y="3605778"/>
            <a:ext cx="2637974" cy="2012234"/>
            <a:chOff x="3652836" y="3827418"/>
            <a:chExt cx="3151413" cy="2232248"/>
          </a:xfrm>
          <a:solidFill>
            <a:schemeClr val="accent2"/>
          </a:solidFill>
        </p:grpSpPr>
        <p:sp>
          <p:nvSpPr>
            <p:cNvPr id="24" name="Выноска-облако 23"/>
            <p:cNvSpPr/>
            <p:nvPr/>
          </p:nvSpPr>
          <p:spPr>
            <a:xfrm>
              <a:off x="3652836" y="3827418"/>
              <a:ext cx="3151413" cy="2232248"/>
            </a:xfrm>
            <a:prstGeom prst="cloudCallout">
              <a:avLst>
                <a:gd name="adj1" fmla="val -59604"/>
                <a:gd name="adj2" fmla="val 13239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8401" y="4619186"/>
              <a:ext cx="2609222" cy="717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</a:rPr>
                <a:t>Ошибка!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52466" y="1556792"/>
            <a:ext cx="8064896" cy="205533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72816"/>
            <a:ext cx="3888432" cy="190497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62161"/>
            <a:ext cx="916769" cy="895934"/>
          </a:xfrm>
          <a:prstGeom prst="rect">
            <a:avLst/>
          </a:prstGeom>
        </p:spPr>
      </p:pic>
      <p:pic>
        <p:nvPicPr>
          <p:cNvPr id="1028" name="Picture 4" descr="http://misanec.ru/wp-content/uploads/2015/12/Sick_at_wo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26" y="3740642"/>
            <a:ext cx="3668254" cy="245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1994</TotalTime>
  <Words>1049</Words>
  <Application>Microsoft Office PowerPoint</Application>
  <PresentationFormat>Экран (4:3)</PresentationFormat>
  <Paragraphs>178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Углы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admin</cp:lastModifiedBy>
  <cp:revision>160</cp:revision>
  <dcterms:created xsi:type="dcterms:W3CDTF">2016-11-28T13:34:00Z</dcterms:created>
  <dcterms:modified xsi:type="dcterms:W3CDTF">2017-02-12T13:00:25Z</dcterms:modified>
</cp:coreProperties>
</file>